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2" r:id="rId6"/>
    <p:sldId id="261" r:id="rId7"/>
    <p:sldId id="262" r:id="rId8"/>
    <p:sldId id="269" r:id="rId9"/>
    <p:sldId id="270" r:id="rId10"/>
    <p:sldId id="271" r:id="rId11"/>
    <p:sldId id="263" r:id="rId12"/>
    <p:sldId id="264" r:id="rId13"/>
    <p:sldId id="265" r:id="rId14"/>
    <p:sldId id="266" r:id="rId15"/>
    <p:sldId id="267" r:id="rId16"/>
    <p:sldId id="268" r:id="rId17"/>
    <p:sldId id="258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2A4"/>
    <a:srgbClr val="FFF5C1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>
      <p:cViewPr>
        <p:scale>
          <a:sx n="80" d="100"/>
          <a:sy n="80" d="100"/>
        </p:scale>
        <p:origin x="-10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BF8E6C-8671-457B-93B7-3B256FD27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8870530-3DF3-4BA9-8A03-BAF684CBD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B0EDF50-6025-409F-B325-3E3CDD281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8955C82-4A65-458E-9E51-62721BA5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969143F-13E3-4578-981C-AD801DC7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957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4A5D86-A7DD-42CF-8AAE-7B2AC452A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9772A940-27DD-4475-8A38-1C091448A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32CE660-D420-457F-AC00-132B0AA4D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62A444F-C7C3-4002-A30C-716F1EDB3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E6BC980-4FED-4958-96A7-69C33CF4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822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597D6A28-23AD-44DE-BD61-731202DF8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219FE6D-F668-490E-A2CC-206D8DCF4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8079900-B312-4867-8D7B-EC50A53D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6BB7CA8-0D77-480E-8046-B9DCDF815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CDEE1E9-3F96-4C98-AD44-02D5DE6D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92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C2216B-CCCF-4CED-8C5A-86F02554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5C71EF-1516-4188-8490-45398EBA8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CEC9F44-ECDE-4E5E-8CC5-8E0263874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BA66119-B5D5-4603-8EBB-0D04B672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85922E5-FF2F-4274-9F3B-4EA11334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165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16F816-EE70-4D15-A326-28534643A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3F15AEB-59ED-49FE-B106-42D9CF7CB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542C46C-B094-4248-9885-2070165B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8CBE139-97EC-4717-8716-47F750DA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40AE7C6-9235-43A7-8FAE-D5887486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9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494E9F2-AD1B-4BD0-986B-3BF24C4FA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E462D79-E8F5-4163-A593-38087AB67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BC7CD5B-EFC0-46C9-8D0E-8CCA233DB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B7A1F2A6-B916-4AE0-8B30-4A953BF56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B8E2F76-3CE6-4F94-9E87-53A6F79F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92A53A6-90B9-4D1C-B0FD-AD22E266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78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421886-3259-46D5-B6AA-9C90D8E7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1F1B904-EE09-4ADE-ACF2-C3854880A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AC8C4C1-74B7-484E-82C3-0668A7493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B224DDC-4617-447B-8BB1-666D8256B6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A76B62CA-12F5-4851-8819-7EE3A946A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E81A5F0E-2FB4-4EC5-B829-11A083716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E2FB221C-2AB1-4A38-8E40-0C8EA440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81D80BE-A146-4EC9-9E46-F4FF4246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987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87F7E8-36BB-456A-9DFA-87FB5FBC5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E182088C-7CBA-440A-959D-6110C9D1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E35104B4-EF88-4D5D-992C-757FC2F1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B8422D3-8F33-42C8-BF47-27428FF8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252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568C9662-7306-489B-864C-464E80AD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0F017AC1-04C8-40DE-A5EC-BE068924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7EA715CD-6845-4356-8499-A0BFAAF2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758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7DC3D5-1789-4744-905A-9DFFC47A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D39CB79-A829-48FD-803F-D3FF301BB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6EF1570-39AE-4248-B9BC-8F853F9E1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9E9A6B7-3007-4DDD-A58B-94DE2AB07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0A813E3-3B93-403F-B63F-0399D499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254E231-632B-4563-AB9D-AA3547414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78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55C360-FA57-46BC-849C-24E3328E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DACCB516-12A3-4657-B662-B9462F181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4D5235B-CAE3-441B-A8A7-EA1A5E15D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B3466D0-25A8-420B-91EE-0D505A9C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1C2211A-78C5-4FD2-8496-947D9F80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4E175C2-1B8B-4F55-AE2B-0C3AD266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4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AD5D5ED5-749B-44AF-A3F0-5C7D1C72B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B3927DA-A448-4E18-A36B-A576DD13B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E6C24CA-DC04-44D5-B428-923C2B83E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0436-E4FC-42CF-8B31-A66D0ABDB922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809349A-7976-4B8C-A1C0-777938EB0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BDABADA-9BFC-4636-BADE-04825B1B1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82D53-07C0-461D-A136-338AF8FB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774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Mahm4CdGU4" TargetMode="External"/><Relationship Id="rId2" Type="http://schemas.openxmlformats.org/officeDocument/2006/relationships/hyperlink" Target="http://zbajkaprzezswiat.blogspot.com/2018/12/bajka-skandynawska-z-dani-sowik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2KBQvMkdp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928EEA-1C0E-4FA5-8D4C-821213B6C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2577" y="21868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11500" b="1" dirty="0">
                <a:latin typeface="Viner Hand ITC" panose="03070502030502020203" pitchFamily="66" charset="0"/>
              </a:rPr>
              <a:t>SŁOWIK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AE57495-4AE5-44AE-9B9C-9683BB548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6117" y="3477303"/>
            <a:ext cx="9144000" cy="1655762"/>
          </a:xfrm>
        </p:spPr>
        <p:txBody>
          <a:bodyPr>
            <a:normAutofit/>
          </a:bodyPr>
          <a:lstStyle/>
          <a:p>
            <a:r>
              <a:rPr lang="pl-PL" sz="4400" b="1" dirty="0">
                <a:latin typeface="+mj-lt"/>
              </a:rPr>
              <a:t>Hans Christian Andersen</a:t>
            </a:r>
            <a:endParaRPr lang="pl-PL" sz="4400" dirty="0">
              <a:latin typeface="+mj-lt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FE166BBE-B3FB-4F8B-B5CE-8435A642F83F}"/>
              </a:ext>
            </a:extLst>
          </p:cNvPr>
          <p:cNvSpPr/>
          <p:nvPr/>
        </p:nvSpPr>
        <p:spPr>
          <a:xfrm>
            <a:off x="147092" y="0"/>
            <a:ext cx="2383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+mj-lt"/>
              </a:rPr>
              <a:t>Ilustracja: Paweł Pawlak </a:t>
            </a:r>
          </a:p>
        </p:txBody>
      </p:sp>
    </p:spTree>
    <p:extLst>
      <p:ext uri="{BB962C8B-B14F-4D97-AF65-F5344CB8AC3E}">
        <p14:creationId xmlns:p14="http://schemas.microsoft.com/office/powerpoint/2010/main" val="174529926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31787C4-FE2C-49A5-A8D3-5F8BCDA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9975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Cesarz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48B4FDC-CE85-4665-AD8E-787E39F56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3175" y="2962275"/>
            <a:ext cx="7105650" cy="43005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latin typeface="+mj-lt"/>
              </a:rPr>
              <a:t>Nie opuszczał swojego dworu, dlatego nie wiedział o istnieniu słowika. Dowiedział się o nim z książek, które przysyłali mu inni, w tym sam Dalajlama. Chciał wynagrodzić słowika za jego piękny śpiew, ale nie wiedział, że zamknięcie go w złotej klatce będzie dla niego karą. Wygnał słowika i zastąpił go sztucznym. Gdy umierał poznał prawdziwą przyjaźń prawdziwego słowika. </a:t>
            </a:r>
          </a:p>
        </p:txBody>
      </p:sp>
    </p:spTree>
    <p:extLst>
      <p:ext uri="{BB962C8B-B14F-4D97-AF65-F5344CB8AC3E}">
        <p14:creationId xmlns:p14="http://schemas.microsoft.com/office/powerpoint/2010/main" val="13597481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7DF6CD-4887-4040-9630-196E7C1B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411" y="594033"/>
            <a:ext cx="10515600" cy="1325563"/>
          </a:xfrm>
        </p:spPr>
        <p:txBody>
          <a:bodyPr>
            <a:normAutofit/>
          </a:bodyPr>
          <a:lstStyle/>
          <a:p>
            <a:r>
              <a:rPr lang="pl-PL" sz="4800" b="1" dirty="0"/>
              <a:t>Miejsce akcji -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3C85AA-72DE-4C1E-A439-602DC612B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10" y="166784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sz="5400" b="1" dirty="0">
                <a:latin typeface="+mj-lt"/>
              </a:rPr>
              <a:t>Chiny, pałac Cesarza</a:t>
            </a:r>
          </a:p>
          <a:p>
            <a:pPr>
              <a:buFont typeface="Wingdings" panose="05000000000000000000" pitchFamily="2" charset="2"/>
              <a:buChar char="v"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FFFAAA2-29FC-44C8-B721-85C5F6015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635" y="2802185"/>
            <a:ext cx="4629150" cy="3284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096304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7DF6CD-4887-4040-9630-196E7C1B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36" y="66909"/>
            <a:ext cx="10515600" cy="1325563"/>
          </a:xfrm>
        </p:spPr>
        <p:txBody>
          <a:bodyPr>
            <a:normAutofit/>
          </a:bodyPr>
          <a:lstStyle/>
          <a:p>
            <a:r>
              <a:rPr lang="pl-PL" sz="72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wydarzeń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B45735F5-B4D0-4411-984E-61F16BA93DEE}"/>
              </a:ext>
            </a:extLst>
          </p:cNvPr>
          <p:cNvSpPr/>
          <p:nvPr/>
        </p:nvSpPr>
        <p:spPr>
          <a:xfrm>
            <a:off x="5101134" y="3746810"/>
            <a:ext cx="6919882" cy="2999677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3C85AA-72DE-4C1E-A439-602DC612B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250" y="405786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400" b="1" dirty="0">
                <a:solidFill>
                  <a:schemeClr val="bg1"/>
                </a:solidFill>
                <a:latin typeface="+mj-lt"/>
              </a:rPr>
              <a:t>Opis Cesarza i jego zamku.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b="1" dirty="0">
                <a:solidFill>
                  <a:schemeClr val="bg1"/>
                </a:solidFill>
                <a:latin typeface="+mj-lt"/>
              </a:rPr>
              <a:t>Zachwyt mieszkańców śpiewem słowika.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b="1" dirty="0">
                <a:solidFill>
                  <a:schemeClr val="bg1"/>
                </a:solidFill>
                <a:latin typeface="+mj-lt"/>
              </a:rPr>
              <a:t>Sława słowika.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b="1" dirty="0">
                <a:solidFill>
                  <a:schemeClr val="bg1"/>
                </a:solidFill>
                <a:latin typeface="+mj-lt"/>
              </a:rPr>
              <a:t>Dotarcie do cesarza wieści o słowiku.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b="1" dirty="0">
                <a:solidFill>
                  <a:schemeClr val="bg1"/>
                </a:solidFill>
                <a:latin typeface="+mj-lt"/>
              </a:rPr>
              <a:t>Rozkaz sprowadzenia słowika na dwór.</a:t>
            </a:r>
          </a:p>
        </p:txBody>
      </p:sp>
    </p:spTree>
    <p:extLst>
      <p:ext uri="{BB962C8B-B14F-4D97-AF65-F5344CB8AC3E}">
        <p14:creationId xmlns:p14="http://schemas.microsoft.com/office/powerpoint/2010/main" val="314202871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A4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7DF6CD-4887-4040-9630-196E7C1B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36" y="99695"/>
            <a:ext cx="10515600" cy="1325563"/>
          </a:xfrm>
        </p:spPr>
        <p:txBody>
          <a:bodyPr>
            <a:normAutofit/>
          </a:bodyPr>
          <a:lstStyle/>
          <a:p>
            <a:r>
              <a:rPr lang="pl-PL" sz="72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wydarzeń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E4511B1C-2061-4368-9455-EEDD515E8FA2}"/>
              </a:ext>
            </a:extLst>
          </p:cNvPr>
          <p:cNvSpPr/>
          <p:nvPr/>
        </p:nvSpPr>
        <p:spPr>
          <a:xfrm>
            <a:off x="422436" y="1890715"/>
            <a:ext cx="62539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</a:pPr>
            <a:r>
              <a:rPr lang="pl-PL" altLang="pl-PL" sz="2400" b="1" dirty="0">
                <a:latin typeface="+mj-lt"/>
              </a:rPr>
              <a:t>Sprowadzenie słowika na dwór i jego koncert dla cesarza.</a:t>
            </a:r>
          </a:p>
          <a:p>
            <a:pPr marL="514350" lvl="0" indent="-5143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</a:pPr>
            <a:r>
              <a:rPr lang="pl-PL" altLang="pl-PL" sz="2400" b="1" dirty="0">
                <a:latin typeface="+mj-lt"/>
              </a:rPr>
              <a:t>Skromność słowika i odmowa przyjęcia nagrody.</a:t>
            </a:r>
          </a:p>
          <a:p>
            <a:pPr marL="514350" lvl="0" indent="-5143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</a:pPr>
            <a:r>
              <a:rPr lang="pl-PL" altLang="pl-PL" sz="2400" b="1" dirty="0">
                <a:latin typeface="+mj-lt"/>
              </a:rPr>
              <a:t>Życie słowika na dworze cesarza.</a:t>
            </a:r>
          </a:p>
          <a:p>
            <a:pPr marL="514350" lvl="0" indent="-514350" algn="just" eaLnBrk="0" fontAlgn="b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</a:pPr>
            <a:r>
              <a:rPr lang="pl-PL" altLang="pl-PL" sz="2400" b="1" dirty="0">
                <a:latin typeface="+mj-lt"/>
              </a:rPr>
              <a:t>Przesyłka dla cesarza Chin od cesarza Japonii – sztuczny słowik.</a:t>
            </a:r>
          </a:p>
          <a:p>
            <a:pPr marL="514350" lvl="0" indent="-514350" algn="just" eaLnBrk="0" fontAlgn="b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</a:pPr>
            <a:r>
              <a:rPr lang="pl-PL" altLang="pl-PL" sz="2400" b="1" dirty="0">
                <a:latin typeface="+mj-lt"/>
              </a:rPr>
              <a:t>Fascynacja sztucznym słowikiem.</a:t>
            </a:r>
          </a:p>
          <a:p>
            <a:pPr marL="514350" lvl="0" indent="-514350" algn="just" eaLnBrk="0" fontAlgn="b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</a:pPr>
            <a:r>
              <a:rPr lang="pl-PL" altLang="pl-PL" sz="2400" b="1" dirty="0">
                <a:latin typeface="+mj-lt"/>
              </a:rPr>
              <a:t>Zniknięcie prawdziwego ptaka</a:t>
            </a:r>
            <a:endParaRPr lang="pl-PL" sz="2400" b="1" dirty="0">
              <a:latin typeface="+mj-lt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3DFDEB4E-592D-4F81-807C-4724FFF0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072" y="505282"/>
            <a:ext cx="3767492" cy="2810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3497DCEA-CAAD-489B-AE5E-F7A6C1313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435" y="3598875"/>
            <a:ext cx="3843039" cy="2810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4679432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7DF6CD-4887-4040-9630-196E7C1B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36" y="8055"/>
            <a:ext cx="10515600" cy="1325563"/>
          </a:xfrm>
        </p:spPr>
        <p:txBody>
          <a:bodyPr>
            <a:normAutofit/>
          </a:bodyPr>
          <a:lstStyle/>
          <a:p>
            <a:r>
              <a:rPr lang="pl-PL" sz="72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wydarzeń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B45735F5-B4D0-4411-984E-61F16BA93DEE}"/>
              </a:ext>
            </a:extLst>
          </p:cNvPr>
          <p:cNvSpPr/>
          <p:nvPr/>
        </p:nvSpPr>
        <p:spPr>
          <a:xfrm>
            <a:off x="238548" y="1333618"/>
            <a:ext cx="7756876" cy="288297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3C85AA-72DE-4C1E-A439-602DC612B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24" y="142724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2"/>
            </a:pPr>
            <a:r>
              <a:rPr lang="pl-PL" sz="2400" b="1" dirty="0">
                <a:latin typeface="+mj-lt"/>
              </a:rPr>
              <a:t>Popularność słowika sztucznego.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pl-PL" sz="2400" b="1" dirty="0">
                <a:latin typeface="+mj-lt"/>
              </a:rPr>
              <a:t>Zepsucie się sztucznego słowika i oszczędzanie go.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pl-PL" sz="2400" b="1" dirty="0">
                <a:latin typeface="+mj-lt"/>
              </a:rPr>
              <a:t>Śmiertelna choroba cesarza.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pl-PL" sz="2400" b="1" dirty="0">
                <a:latin typeface="+mj-lt"/>
              </a:rPr>
              <a:t>Pojawienie się prawdziwego słowika.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pl-PL" sz="2400" b="1" dirty="0">
                <a:latin typeface="+mj-lt"/>
              </a:rPr>
              <a:t>Odpędzenie śmierci przez cudowny śpiew ptaka.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pl-PL" sz="2400" b="1" dirty="0">
                <a:latin typeface="+mj-lt"/>
              </a:rPr>
              <a:t>Wyzdrowienie cesarza i przyjaźń ze słowikiem.</a:t>
            </a:r>
          </a:p>
        </p:txBody>
      </p:sp>
    </p:spTree>
    <p:extLst>
      <p:ext uri="{BB962C8B-B14F-4D97-AF65-F5344CB8AC3E}">
        <p14:creationId xmlns:p14="http://schemas.microsoft.com/office/powerpoint/2010/main" val="17121074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0A709C-86B4-46A9-BF48-0654A137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44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/>
              <a:t>Morał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F35AD4-DC6E-412F-B506-4B7267AF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325" y="3267074"/>
            <a:ext cx="9429750" cy="31670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latin typeface="+mj-lt"/>
              </a:rPr>
              <a:t>Szary, skromny słowik okazał się wiernym, oddanym przyjacielem. Wspaniały, zdobny, wykonany ze złota i klejnotów ptak wyglądał olśniewająco, ale był tylko zabawką pozbawioną uczuć. Największym skarbem na świecie są przyjaciele, ludzie, na których można liczyć i którym można zaufać.</a:t>
            </a:r>
          </a:p>
        </p:txBody>
      </p:sp>
    </p:spTree>
    <p:extLst>
      <p:ext uri="{BB962C8B-B14F-4D97-AF65-F5344CB8AC3E}">
        <p14:creationId xmlns:p14="http://schemas.microsoft.com/office/powerpoint/2010/main" val="422508148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928EEA-1C0E-4FA5-8D4C-821213B6C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0277" y="164397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11500" b="1" dirty="0">
                <a:latin typeface="Viner Hand ITC" panose="03070502030502020203" pitchFamily="66" charset="0"/>
              </a:rPr>
              <a:t>Wykonały: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AE57495-4AE5-44AE-9B9C-9683BB548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76275" y="3224097"/>
            <a:ext cx="10814592" cy="2885281"/>
          </a:xfrm>
        </p:spPr>
        <p:txBody>
          <a:bodyPr>
            <a:normAutofit/>
          </a:bodyPr>
          <a:lstStyle/>
          <a:p>
            <a:pPr algn="r"/>
            <a:r>
              <a:rPr lang="pl-PL" sz="3600" b="1" dirty="0">
                <a:latin typeface="+mj-lt"/>
              </a:rPr>
              <a:t>Natalia Jankowska</a:t>
            </a:r>
          </a:p>
          <a:p>
            <a:pPr algn="r"/>
            <a:r>
              <a:rPr lang="pl-PL" sz="3600" b="1" dirty="0">
                <a:latin typeface="+mj-lt"/>
              </a:rPr>
              <a:t>Agnieszka Markulak</a:t>
            </a:r>
            <a:endParaRPr lang="pl-PL" sz="4400" b="1" dirty="0">
              <a:latin typeface="+mj-lt"/>
            </a:endParaRPr>
          </a:p>
          <a:p>
            <a:pPr algn="r"/>
            <a:r>
              <a:rPr lang="pl-PL" b="1" dirty="0">
                <a:latin typeface="+mj-lt"/>
              </a:rPr>
              <a:t>Pedagogika II rok, studia ST</a:t>
            </a:r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7603918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7DF6CD-4887-4040-9630-196E7C1B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912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Spis ilustracji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3C85AA-72DE-4C1E-A439-602DC612B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74" y="2505075"/>
            <a:ext cx="9629173" cy="31384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dirty="0">
                <a:latin typeface="+mj-lt"/>
              </a:rPr>
              <a:t>Paweł Pawlak – slajd 1, 6, 16</a:t>
            </a:r>
          </a:p>
          <a:p>
            <a:pPr algn="ctr"/>
            <a:r>
              <a:rPr lang="pl-PL" dirty="0">
                <a:latin typeface="+mj-lt"/>
              </a:rPr>
              <a:t>Igor </a:t>
            </a:r>
            <a:r>
              <a:rPr lang="pl-PL" dirty="0" err="1">
                <a:latin typeface="+mj-lt"/>
              </a:rPr>
              <a:t>Olejnikow</a:t>
            </a:r>
            <a:r>
              <a:rPr lang="pl-PL" dirty="0">
                <a:latin typeface="+mj-lt"/>
              </a:rPr>
              <a:t> slajd 8 i 9 </a:t>
            </a:r>
          </a:p>
          <a:p>
            <a:pPr algn="ctr"/>
            <a:r>
              <a:rPr lang="pl-PL" dirty="0">
                <a:latin typeface="+mj-lt"/>
              </a:rPr>
              <a:t>John </a:t>
            </a:r>
            <a:r>
              <a:rPr lang="pl-PL" dirty="0" err="1">
                <a:latin typeface="+mj-lt"/>
              </a:rPr>
              <a:t>Patience</a:t>
            </a:r>
            <a:r>
              <a:rPr lang="pl-PL" dirty="0">
                <a:latin typeface="+mj-lt"/>
              </a:rPr>
              <a:t> slajd 9</a:t>
            </a:r>
          </a:p>
          <a:p>
            <a:pPr algn="ctr"/>
            <a:r>
              <a:rPr lang="pl-PL" dirty="0">
                <a:latin typeface="+mj-lt"/>
                <a:hlinkClick r:id="rId2"/>
              </a:rPr>
              <a:t>http://zbajkaprzezswiat.blogspot.com/2018/12/bajka-skandynawska-z-dani-sowik.html</a:t>
            </a:r>
            <a:r>
              <a:rPr lang="pl-PL" dirty="0">
                <a:latin typeface="+mj-lt"/>
              </a:rPr>
              <a:t> slajd 8</a:t>
            </a:r>
          </a:p>
          <a:p>
            <a:pPr algn="ctr"/>
            <a:r>
              <a:rPr lang="pl-PL" dirty="0">
                <a:latin typeface="+mj-lt"/>
                <a:hlinkClick r:id="rId3"/>
              </a:rPr>
              <a:t>https://www.youtube.com/watch?v=WMahm4CdGU4</a:t>
            </a:r>
            <a:r>
              <a:rPr lang="pl-PL" dirty="0">
                <a:latin typeface="+mj-lt"/>
              </a:rPr>
              <a:t> – slajd 11 i 13</a:t>
            </a:r>
          </a:p>
          <a:p>
            <a:pPr algn="ctr"/>
            <a:r>
              <a:rPr lang="pl-PL" dirty="0">
                <a:latin typeface="+mj-lt"/>
                <a:hlinkClick r:id="rId4"/>
              </a:rPr>
              <a:t>https://www.youtube.com/watch?v=12KBQvMkdpM</a:t>
            </a:r>
            <a:r>
              <a:rPr lang="pl-PL" dirty="0">
                <a:latin typeface="+mj-lt"/>
              </a:rPr>
              <a:t> – slajd 12 i 14</a:t>
            </a:r>
          </a:p>
        </p:txBody>
      </p:sp>
    </p:spTree>
    <p:extLst>
      <p:ext uri="{BB962C8B-B14F-4D97-AF65-F5344CB8AC3E}">
        <p14:creationId xmlns:p14="http://schemas.microsoft.com/office/powerpoint/2010/main" val="217267877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A4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30FF3A-5BB4-4CA6-8884-00DB50DA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6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/>
              <a:t>Kilka słów o autorze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5B396D4-78F1-4618-8ADC-A901C166D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8737" y="2445602"/>
            <a:ext cx="3881438" cy="487918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jako chłopiec lubił bawić się w teatr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w krainę baśni wprowadziła go babcia, a  kilka motywów z jej opowieści wykorzystał w swoich utworach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dirty="0">
              <a:latin typeface="+mj-lt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EFBB8B2-EE03-4944-A4FA-1882BD79B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375" y="2637143"/>
            <a:ext cx="3371850" cy="4313785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urodził się 2 kwietnia 1805 roku w Odense w Danii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jego ojciec był szewcem, matka zaś praczką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endParaRPr lang="pl-PL" dirty="0"/>
          </a:p>
        </p:txBody>
      </p:sp>
      <p:pic>
        <p:nvPicPr>
          <p:cNvPr id="1026" name="Picture 2" descr="Hans Christian Andersen – Wikipedia, wolna encyklopedia">
            <a:extLst>
              <a:ext uri="{FF2B5EF4-FFF2-40B4-BE49-F238E27FC236}">
                <a16:creationId xmlns:a16="http://schemas.microsoft.com/office/drawing/2014/main" xmlns="" id="{D54ADF70-B190-4065-A1F2-557D316B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89" y="1708809"/>
            <a:ext cx="3162822" cy="48229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688640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A4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30FF3A-5BB4-4CA6-8884-00DB50DA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34" y="6332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/>
              <a:t>Kilka słów o autorze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5B396D4-78F1-4618-8ADC-A901C166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97" y="2563189"/>
            <a:ext cx="5449578" cy="389061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próbował gry w teatrze, ale nie przyjęto go. Karierę rozpoczął jako śpiewak, ale utracił ją po mutacji głosu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lubił podróżować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napisał 156 baśni, które tworzył przez około 37 lat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H. C. Andersen zmarł 4 sierpnia 1875 roku w Kopenhadze</a:t>
            </a:r>
          </a:p>
          <a:p>
            <a:pPr marL="0" indent="0">
              <a:buNone/>
            </a:pPr>
            <a:endParaRPr lang="pl-PL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dirty="0">
              <a:latin typeface="+mj-lt"/>
            </a:endParaRPr>
          </a:p>
        </p:txBody>
      </p:sp>
      <p:pic>
        <p:nvPicPr>
          <p:cNvPr id="2054" name="Picture 6" descr="Hans Christian Andersen | Książkopedia | Fandom">
            <a:extLst>
              <a:ext uri="{FF2B5EF4-FFF2-40B4-BE49-F238E27FC236}">
                <a16:creationId xmlns:a16="http://schemas.microsoft.com/office/drawing/2014/main" xmlns="" id="{DFD2E451-96E1-453A-8B34-56A1B6F4A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2" y="1958789"/>
            <a:ext cx="3900488" cy="4336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9062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A4">
            <a:alpha val="4823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30FF3A-5BB4-4CA6-8884-00DB50DA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21" y="43864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b="1" dirty="0"/>
              <a:t>Najbardziej znane </a:t>
            </a:r>
            <a:br>
              <a:rPr lang="pl-PL" sz="5400" b="1" dirty="0"/>
            </a:br>
            <a:r>
              <a:rPr lang="pl-PL" sz="5400" b="1" dirty="0"/>
              <a:t>baśnie Andersena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5B396D4-78F1-4618-8ADC-A901C166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678" y="2297905"/>
            <a:ext cx="5424487" cy="4560095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Calineczka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Słowik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Brzydkie kaczątko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Nowe szaty cesarza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Dziewczynka z zapałkami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Księżniczka na ziarnku grochu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Królowa Śniegu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Mała Syrena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pPr marL="0" indent="0" algn="ctr">
              <a:buNone/>
            </a:pPr>
            <a:endParaRPr lang="pl-PL" sz="2400" dirty="0">
              <a:latin typeface="+mj-lt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dirty="0">
              <a:latin typeface="+mj-lt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D3A35EC-C9FF-4B6D-8BE6-C8DBB1F92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07" y="531392"/>
            <a:ext cx="2420246" cy="24656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955811E-8FD9-4F98-8824-200B4EB99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059" y="3583728"/>
            <a:ext cx="2786134" cy="2976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95106AA-B888-4418-8A96-E891B549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20" y="3376032"/>
            <a:ext cx="2372276" cy="28168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6592A14-C32C-4ADC-9DBD-5755241C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684" y="157088"/>
            <a:ext cx="2440509" cy="3424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491009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A4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30FF3A-5BB4-4CA6-8884-00DB50DA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897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Cechy baśni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EFBB8B2-EE03-4944-A4FA-1882BD79B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1340" y="2358404"/>
            <a:ext cx="7511360" cy="519427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jeden z podstawowych gatunków literackich, zazwyczaj niewielkich rozmiarów, odwołujący się do folkloru; zawiera ludową mądrość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nieokreślony czas i miejsce akcji („Dawno, dawno temu...”)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występują postacie fantastyczne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zawiera pouczenie, morał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+mj-lt"/>
              </a:rPr>
              <a:t> szczęśliwe zakończenie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pl-PL" sz="2400" dirty="0">
              <a:latin typeface="+mj-lt"/>
            </a:endParaRPr>
          </a:p>
          <a:p>
            <a:endParaRPr lang="pl-PL" dirty="0"/>
          </a:p>
        </p:txBody>
      </p:sp>
      <p:pic>
        <p:nvPicPr>
          <p:cNvPr id="11266" name="Picture 2" descr="Różdżka Wizardry Magia - Darmowa grafika wektorowa na Pixabay">
            <a:extLst>
              <a:ext uri="{FF2B5EF4-FFF2-40B4-BE49-F238E27FC236}">
                <a16:creationId xmlns:a16="http://schemas.microsoft.com/office/drawing/2014/main" xmlns="" id="{5B543D06-D682-45AD-A02E-6480D2164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5" y="190499"/>
            <a:ext cx="2670950" cy="22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czarownica na miotle 2">
            <a:extLst>
              <a:ext uri="{FF2B5EF4-FFF2-40B4-BE49-F238E27FC236}">
                <a16:creationId xmlns:a16="http://schemas.microsoft.com/office/drawing/2014/main" xmlns="" id="{48924B49-4B29-4CA2-B3AF-F4D7CEEF2D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282" name="Picture 18" descr="Naklejka dla dzieci zielony smok - TenStickers">
            <a:extLst>
              <a:ext uri="{FF2B5EF4-FFF2-40B4-BE49-F238E27FC236}">
                <a16:creationId xmlns:a16="http://schemas.microsoft.com/office/drawing/2014/main" xmlns="" id="{DFFBB679-418E-40DE-92CC-14F8095A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3" y="3694233"/>
            <a:ext cx="2790825" cy="25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3910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A246C5-582A-46EA-B111-6BD46301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926" y="2102842"/>
            <a:ext cx="13338716" cy="3143927"/>
          </a:xfrm>
        </p:spPr>
        <p:txBody>
          <a:bodyPr>
            <a:normAutofit/>
          </a:bodyPr>
          <a:lstStyle/>
          <a:p>
            <a:r>
              <a:rPr lang="pl-PL" sz="11500" b="1" dirty="0">
                <a:latin typeface="Viner Hand ITC" panose="03070502030502020203" pitchFamily="66" charset="0"/>
              </a:rPr>
              <a:t>SŁOWIK</a:t>
            </a:r>
          </a:p>
        </p:txBody>
      </p:sp>
      <p:pic>
        <p:nvPicPr>
          <p:cNvPr id="4" name="Śpiew słowika w polu">
            <a:hlinkClick r:id="" action="ppaction://media"/>
            <a:extLst>
              <a:ext uri="{FF2B5EF4-FFF2-40B4-BE49-F238E27FC236}">
                <a16:creationId xmlns:a16="http://schemas.microsoft.com/office/drawing/2014/main" xmlns="" id="{F80E52AA-E7CE-4D5E-A026-131DC48AA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1845" y="138471"/>
            <a:ext cx="1068439" cy="10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76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7DF6CD-4887-4040-9630-196E7C1B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6035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Bohaterowie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3C85AA-72DE-4C1E-A439-602DC612B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44" y="2113897"/>
            <a:ext cx="10515600" cy="4351338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pl-PL" sz="3200" b="1" dirty="0">
                <a:latin typeface="+mj-lt"/>
              </a:rPr>
              <a:t> Słowik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3200" b="1" dirty="0">
                <a:latin typeface="+mj-lt"/>
              </a:rPr>
              <a:t> Cesarz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3200" b="1" dirty="0">
                <a:latin typeface="+mj-lt"/>
              </a:rPr>
              <a:t> Sztuczny słowik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3200" b="1" dirty="0">
                <a:latin typeface="+mj-lt"/>
              </a:rPr>
              <a:t> Szambelan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3200" b="1" dirty="0">
                <a:latin typeface="+mj-lt"/>
              </a:rPr>
              <a:t> Pomywaczka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3200" b="1" dirty="0">
                <a:latin typeface="+mj-lt"/>
              </a:rPr>
              <a:t> Dworzanie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l-PL" sz="3200" b="1" dirty="0">
                <a:latin typeface="+mj-lt"/>
              </a:rPr>
              <a:t> Śmierć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04684335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A4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7DF6CD-4887-4040-9630-196E7C1B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841" y="11221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Słowik</a:t>
            </a:r>
            <a:r>
              <a:rPr lang="pl-PL" sz="4800" b="1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3C85AA-72DE-4C1E-A439-602DC612B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897" y="2447729"/>
            <a:ext cx="5985989" cy="64872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latin typeface="+mj-lt"/>
              </a:rPr>
              <a:t>Mieszkał w lesie nieopodal cesarskiego ogrodu. Był malutki, szary i skromny. Jego śpiew koił smutki, a każda melodia była niezwykła i płynęła prosto z serca. Nie pragnął zaszczytów ani bogactw. Nie chciał przyjąć darów od Cesarza, wystarczyła mu tylko jego łza, którą zobaczył kiedy dla niego śpiewał. Był bezinteresowny i współczujący. Mimo tego, że Cesarz wygnał go z dworu, ten wrócił i rozproszył śmierć swoim śpiewem. </a:t>
            </a:r>
          </a:p>
        </p:txBody>
      </p:sp>
      <p:pic>
        <p:nvPicPr>
          <p:cNvPr id="9218" name="Picture 2" descr="Z bajką przez świat: bajka skandynawska z Dani - &quot;Słowik ...">
            <a:extLst>
              <a:ext uri="{FF2B5EF4-FFF2-40B4-BE49-F238E27FC236}">
                <a16:creationId xmlns:a16="http://schemas.microsoft.com/office/drawing/2014/main" xmlns="" id="{1BC35CE8-080D-47C0-9D42-F0371673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17" y="3379693"/>
            <a:ext cx="2749252" cy="3182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B999C52F-6A5F-475C-9DAF-3C2A16CC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97" y="142875"/>
            <a:ext cx="3639688" cy="3019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6F137AE-DF2C-40DF-9994-10E16C65B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9" y="2447729"/>
            <a:ext cx="2815337" cy="3019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E79D76D-B85F-4496-8BA7-F79C58034195}"/>
              </a:ext>
            </a:extLst>
          </p:cNvPr>
          <p:cNvSpPr/>
          <p:nvPr/>
        </p:nvSpPr>
        <p:spPr>
          <a:xfrm>
            <a:off x="1775863" y="142875"/>
            <a:ext cx="1449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+mj-lt"/>
              </a:rPr>
              <a:t>Igor </a:t>
            </a:r>
            <a:r>
              <a:rPr lang="pl-PL" sz="1600" dirty="0" err="1">
                <a:latin typeface="+mj-lt"/>
              </a:rPr>
              <a:t>Olejnikow</a:t>
            </a:r>
            <a:r>
              <a:rPr lang="pl-PL" sz="1600" dirty="0">
                <a:latin typeface="+mj-lt"/>
              </a:rPr>
              <a:t> </a:t>
            </a:r>
            <a:endParaRPr lang="pl-PL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204180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A4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31787C4-FE2C-49A5-A8D3-5F8BCDA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270" y="8745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/>
              <a:t>Słowik sztuczny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48B4FDC-CE85-4665-AD8E-787E39F56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308" y="2200152"/>
            <a:ext cx="4581524" cy="38100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latin typeface="+mj-lt"/>
              </a:rPr>
              <a:t>Zrobiony był misternie, zdobiony brylantami, szafirami i rubinami. Potrafił zagrać tylko jedną melodię</a:t>
            </a:r>
            <a:r>
              <a:rPr lang="pl-PL" sz="2400">
                <a:latin typeface="+mj-lt"/>
              </a:rPr>
              <a:t>, którą </a:t>
            </a:r>
            <a:r>
              <a:rPr lang="pl-PL" sz="2400" dirty="0">
                <a:latin typeface="+mj-lt"/>
              </a:rPr>
              <a:t>po czasie znali wszyscy dworzanie. Jego mechanizm popsuł się i słowik mógł być używany tylko raz w roku. Musiał być nakręcany, przez co nie mógł uratować Cesarza od śmierci.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2D2F437D-02C6-49EE-B1CC-582AC8EB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78" y="4458234"/>
            <a:ext cx="4208857" cy="1862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6D32CB0F-5754-4B92-928E-998247648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07" y="1989014"/>
            <a:ext cx="3206871" cy="224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xmlns="" id="{C01D533F-84A6-407F-B3AD-FA6F1599E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" y="388940"/>
            <a:ext cx="2714626" cy="381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29875301-CA53-494B-A647-AE34226AB2F6}"/>
              </a:ext>
            </a:extLst>
          </p:cNvPr>
          <p:cNvSpPr/>
          <p:nvPr/>
        </p:nvSpPr>
        <p:spPr>
          <a:xfrm>
            <a:off x="1536398" y="3820757"/>
            <a:ext cx="1449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+mj-lt"/>
              </a:rPr>
              <a:t>Igor </a:t>
            </a:r>
            <a:r>
              <a:rPr lang="pl-PL" sz="1600" dirty="0" err="1">
                <a:latin typeface="+mj-lt"/>
              </a:rPr>
              <a:t>Olejnikow</a:t>
            </a:r>
            <a:r>
              <a:rPr lang="pl-PL" sz="1600" dirty="0">
                <a:latin typeface="+mj-lt"/>
              </a:rPr>
              <a:t> </a:t>
            </a:r>
            <a:endParaRPr lang="pl-PL" sz="2400" dirty="0">
              <a:latin typeface="+mj-lt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CD669C4C-4433-4758-BECE-7CFEA73CE13D}"/>
              </a:ext>
            </a:extLst>
          </p:cNvPr>
          <p:cNvSpPr/>
          <p:nvPr/>
        </p:nvSpPr>
        <p:spPr>
          <a:xfrm>
            <a:off x="5080092" y="1986163"/>
            <a:ext cx="118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+mj-lt"/>
              </a:rPr>
              <a:t>John </a:t>
            </a:r>
            <a:r>
              <a:rPr lang="pl-PL" sz="1400" dirty="0" err="1">
                <a:latin typeface="+mj-lt"/>
              </a:rPr>
              <a:t>Patience</a:t>
            </a:r>
            <a:r>
              <a:rPr lang="pl-PL" sz="1400" dirty="0">
                <a:latin typeface="+mj-lt"/>
              </a:rPr>
              <a:t> </a:t>
            </a:r>
            <a:endParaRPr lang="pl-PL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9914063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502</Words>
  <Application>Microsoft Office PowerPoint</Application>
  <PresentationFormat>Niestandardowy</PresentationFormat>
  <Paragraphs>92</Paragraphs>
  <Slides>17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SŁOWIK </vt:lpstr>
      <vt:lpstr>Kilka słów o autorze</vt:lpstr>
      <vt:lpstr>Kilka słów o autorze</vt:lpstr>
      <vt:lpstr>Najbardziej znane  baśnie Andersena</vt:lpstr>
      <vt:lpstr>Cechy baśni</vt:lpstr>
      <vt:lpstr>SŁOWIK</vt:lpstr>
      <vt:lpstr>Bohaterowie </vt:lpstr>
      <vt:lpstr>Słowik </vt:lpstr>
      <vt:lpstr>Słowik sztuczny</vt:lpstr>
      <vt:lpstr>Cesarz</vt:lpstr>
      <vt:lpstr>Miejsce akcji - </vt:lpstr>
      <vt:lpstr>Plan wydarzeń</vt:lpstr>
      <vt:lpstr>Plan wydarzeń</vt:lpstr>
      <vt:lpstr>Plan wydarzeń</vt:lpstr>
      <vt:lpstr>Morał</vt:lpstr>
      <vt:lpstr>Wykonały: </vt:lpstr>
      <vt:lpstr>Spis ilustracji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SŁOWIK</dc:title>
  <dc:creator>Natka</dc:creator>
  <cp:lastModifiedBy>Alunia</cp:lastModifiedBy>
  <cp:revision>45</cp:revision>
  <dcterms:created xsi:type="dcterms:W3CDTF">2020-05-20T11:16:12Z</dcterms:created>
  <dcterms:modified xsi:type="dcterms:W3CDTF">2020-05-25T06:26:49Z</dcterms:modified>
</cp:coreProperties>
</file>